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embeddedFontLst>
    <p:embeddedFont>
      <p:font typeface="Arial Black" panose="020B0A0402010202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Franklin Gothic" panose="020B0604020202020204" charset="0"/>
      <p:bold r:id="rId46"/>
    </p:embeddedFont>
    <p:embeddedFont>
      <p:font typeface="Lucida Sans" panose="020B06020305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NT12djmHbCkDy1EZi1alu3yS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4B744E-725C-45BC-9949-1C98D48E32DD}">
  <a:tblStyle styleId="{014B744E-725C-45BC-9949-1C98D48E32D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fld id="{00000000-1234-1234-1234-123412341234}" type="slidenum">
              <a:rPr lang="es-C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Se separan en grupos de 3 personas, eligen 1 guardián del tiempo. 5 minutos por persona chocan lentes y tiran ideas (para sus proyectos).</a:t>
            </a:r>
            <a:br>
              <a:rPr lang="es-CL"/>
            </a:br>
            <a:r>
              <a:rPr lang="es-CL"/>
              <a:t>*Mostrar previamente como se chocan los lentes, en tu mural dejé algunos de ejemplo en el Almacén de Lentes (puedes hacer un choque de ejemplo si quieres)</a:t>
            </a:r>
            <a:br>
              <a:rPr lang="es-CL"/>
            </a:br>
            <a:r>
              <a:rPr lang="es-CL"/>
              <a:t>**Si no tienen lentes pueden comentar (brevemente, no mas de 1min) su proyecto y recibir ideas del resto del grupo (dejar abierto).</a:t>
            </a:r>
            <a:endParaRPr/>
          </a:p>
        </p:txBody>
      </p:sp>
      <p:sp>
        <p:nvSpPr>
          <p:cNvPr id="703" name="Google Shape;70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La Misión de las universidades es principalmente la formación profesional, la investigación y 3ra: vinculación e impacto en la sociedad e Industria. Éstos son los mecanismos y productos que posee la universidad para transferir sus resultados de I+D.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En emprendimiento o Industria, la </a:t>
            </a:r>
            <a:r>
              <a:rPr lang="es-CL" b="1"/>
              <a:t>investigación</a:t>
            </a:r>
            <a:r>
              <a:rPr lang="es-CL"/>
              <a:t> </a:t>
            </a:r>
            <a:r>
              <a:rPr lang="es-CL" b="1"/>
              <a:t>es un medio </a:t>
            </a:r>
            <a:r>
              <a:rPr lang="es-CL"/>
              <a:t>para desarrollar una tecnología.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En la Academia, una </a:t>
            </a:r>
            <a:r>
              <a:rPr lang="es-CL" b="1"/>
              <a:t>investigación</a:t>
            </a:r>
            <a:r>
              <a:rPr lang="es-CL"/>
              <a:t> </a:t>
            </a:r>
            <a:r>
              <a:rPr lang="es-CL" b="1"/>
              <a:t>por sí misma es un producto</a:t>
            </a:r>
            <a:r>
              <a:rPr lang="es-CL"/>
              <a:t>, dado que otorgan puntaje para acreditación y ranking internacionales, y asimismo ofrecer a otras IES para realizar I+D en conjunto para desarrollar publicaciones.</a:t>
            </a:r>
            <a:endParaRPr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P Layout 1">
  <p:cSld name="WP Layout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609600" y="2355743"/>
            <a:ext cx="10972800" cy="146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 txBox="1">
            <a:spLocks noGrp="1"/>
          </p:cNvSpPr>
          <p:nvPr>
            <p:ph type="title"/>
          </p:nvPr>
        </p:nvSpPr>
        <p:spPr>
          <a:xfrm>
            <a:off x="300038" y="200675"/>
            <a:ext cx="10028649" cy="69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182875" bIns="1828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11292840" y="6417385"/>
            <a:ext cx="84878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609600" y="2355743"/>
            <a:ext cx="10972800" cy="146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160"/>
              <a:buNone/>
              <a:defRPr sz="216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6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62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9pPr>
          </a:lstStyle>
          <a:p>
            <a:endParaRPr/>
          </a:p>
        </p:txBody>
      </p:sp>
      <p:sp>
        <p:nvSpPr>
          <p:cNvPr id="137" name="Google Shape;137;p6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62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2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marL="914400" lvl="1" indent="-3886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2pPr>
            <a:lvl3pPr marL="1371600" lvl="2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1" name="Google Shape;151;p62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3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3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63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P Layout 1">
  <p:cSld name="WP Layout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  <a:defRPr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in/jorgebustamantegrant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" descr="Orange technology futuristic abstract background Vector Image"/>
          <p:cNvPicPr preferRelativeResize="0"/>
          <p:nvPr/>
        </p:nvPicPr>
        <p:blipFill rotWithShape="1">
          <a:blip r:embed="rId3">
            <a:alphaModFix/>
          </a:blip>
          <a:srcRect t="3404" b="12256"/>
          <a:stretch/>
        </p:blipFill>
        <p:spPr>
          <a:xfrm>
            <a:off x="1" y="-32085"/>
            <a:ext cx="12191999" cy="689008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5458699" y="1954187"/>
            <a:ext cx="4672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00"/>
              <a:buFont typeface="Franklin Gothic"/>
              <a:buNone/>
            </a:pPr>
            <a:r>
              <a:rPr lang="es-CL" sz="4000" b="0" i="0" u="none" strike="noStrike" cap="none">
                <a:solidFill>
                  <a:srgbClr val="ED7D3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Impacta I+D 2023 </a:t>
            </a:r>
            <a:endParaRPr/>
          </a:p>
        </p:txBody>
      </p:sp>
      <p:pic>
        <p:nvPicPr>
          <p:cNvPr id="182" name="Google Shape;182;p1" descr="empresas B_Naran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2871" y="4025306"/>
            <a:ext cx="749000" cy="124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5575585" y="4938988"/>
            <a:ext cx="26472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s-CL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www.ematris.cl</a:t>
            </a:r>
            <a:endParaRPr/>
          </a:p>
        </p:txBody>
      </p:sp>
      <p:cxnSp>
        <p:nvCxnSpPr>
          <p:cNvPr id="184" name="Google Shape;184;p1"/>
          <p:cNvCxnSpPr/>
          <p:nvPr/>
        </p:nvCxnSpPr>
        <p:spPr>
          <a:xfrm>
            <a:off x="5167159" y="2017731"/>
            <a:ext cx="0" cy="2128062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1" descr="Ematr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699" y="3938894"/>
            <a:ext cx="2450224" cy="116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8398934" y="6360611"/>
            <a:ext cx="2383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 de noviembre </a:t>
            </a:r>
            <a:r>
              <a:rPr lang="es-CL" sz="1800" b="1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5458699" y="2742978"/>
            <a:ext cx="60933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Taller 5: Gestión de proyectos BCT y vinculación</a:t>
            </a:r>
            <a:endParaRPr/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2017731"/>
            <a:ext cx="4506648" cy="106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/>
        </p:nvSpPr>
        <p:spPr>
          <a:xfrm>
            <a:off x="819150" y="161128"/>
            <a:ext cx="6770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Fases de un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sz="32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0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 txBox="1"/>
          <p:nvPr/>
        </p:nvSpPr>
        <p:spPr>
          <a:xfrm>
            <a:off x="899662" y="1861377"/>
            <a:ext cx="20421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Evaluación inicial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3654927" y="1861377"/>
            <a:ext cx="2042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6321926" y="1861377"/>
            <a:ext cx="21304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Ejecución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9165453" y="1861377"/>
            <a:ext cx="20421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Evaluación y rendición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0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"/>
          <p:cNvSpPr/>
          <p:nvPr/>
        </p:nvSpPr>
        <p:spPr>
          <a:xfrm rot="10800000">
            <a:off x="899663" y="2773680"/>
            <a:ext cx="2042160" cy="3708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/>
          <p:nvPr/>
        </p:nvSpPr>
        <p:spPr>
          <a:xfrm rot="10800000">
            <a:off x="3654927" y="2773680"/>
            <a:ext cx="2042160" cy="3708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 rot="10800000">
            <a:off x="6410190" y="2773680"/>
            <a:ext cx="2042160" cy="3708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0"/>
          <p:cNvSpPr/>
          <p:nvPr/>
        </p:nvSpPr>
        <p:spPr>
          <a:xfrm rot="10800000">
            <a:off x="9165454" y="2773680"/>
            <a:ext cx="2042160" cy="3708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963459" y="2900685"/>
            <a:ext cx="191367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Análisis exhaustivo de las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detectadas, el origen del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o tema a abordar, sus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causas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y cómo se va a actuar para el desarrollo del objeto del proyecto.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3718724" y="2900685"/>
            <a:ext cx="191367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Definir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fases de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plazos,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necesarios,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de trabajo, de seguimiento,  organización de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RRHH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costos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y  financiación, estrategias de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indicadores metas/ resultados, etc.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6473988" y="2892775"/>
            <a:ext cx="191367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Llevar a cabo los pasos establecidos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utilizando estrategias 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y actividades programadas. El seguimiento y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evaluación continua  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son fundamentales para asegurar el éxito, ya que permite realizar ajustes y mejoras necesarias.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9229251" y="2892775"/>
            <a:ext cx="191367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Análisis de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donde se reflejen las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dificultades encontradas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cómo se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resolvieron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e incidieron en los </a:t>
            </a: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s-CL" sz="16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finales.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/>
          <p:nvPr/>
        </p:nvSpPr>
        <p:spPr>
          <a:xfrm>
            <a:off x="398516" y="1670402"/>
            <a:ext cx="11201605" cy="15479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 txBox="1"/>
          <p:nvPr/>
        </p:nvSpPr>
        <p:spPr>
          <a:xfrm>
            <a:off x="819150" y="142078"/>
            <a:ext cx="6770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Componentes de un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sz="32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1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"/>
          <p:cNvSpPr txBox="1"/>
          <p:nvPr/>
        </p:nvSpPr>
        <p:spPr>
          <a:xfrm>
            <a:off x="2725089" y="262157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2712760" y="3123114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Alcances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2725089" y="2103241"/>
            <a:ext cx="16383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Presupuesto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6687383" y="1691592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6687383" y="2221460"/>
            <a:ext cx="18331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Participantes y responsables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6687383" y="3095291"/>
            <a:ext cx="16773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Canales de comunicación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6687383" y="1190869"/>
            <a:ext cx="1485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2725089" y="1590979"/>
            <a:ext cx="16383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819151" y="5459007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9067800" y="5459007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4531444" y="4201824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 rot="-2700000">
            <a:off x="1279720" y="4086915"/>
            <a:ext cx="8709887" cy="8709887"/>
          </a:xfrm>
          <a:prstGeom prst="arc">
            <a:avLst>
              <a:gd name="adj1" fmla="val 16200000"/>
              <a:gd name="adj2" fmla="val 0"/>
            </a:avLst>
          </a:prstGeom>
          <a:noFill/>
          <a:ln w="76200" cap="flat" cmpd="sng">
            <a:solidFill>
              <a:schemeClr val="accent2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819150" y="2081641"/>
            <a:ext cx="16573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Estrategia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8914684" y="1670402"/>
            <a:ext cx="18160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Administración financiera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8914684" y="2740859"/>
            <a:ext cx="18160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Seguimiento actividades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11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 txBox="1"/>
          <p:nvPr/>
        </p:nvSpPr>
        <p:spPr>
          <a:xfrm>
            <a:off x="4363389" y="2008391"/>
            <a:ext cx="22064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Liderazgo y Gestión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"/>
          <p:cNvSpPr txBox="1"/>
          <p:nvPr/>
        </p:nvSpPr>
        <p:spPr>
          <a:xfrm>
            <a:off x="819150" y="161128"/>
            <a:ext cx="61150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Consideraciones de un proyecto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BCT</a:t>
            </a:r>
            <a:endParaRPr/>
          </a:p>
        </p:txBody>
      </p:sp>
      <p:pic>
        <p:nvPicPr>
          <p:cNvPr id="344" name="Google Shape;344;p12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2"/>
          <p:cNvSpPr txBox="1"/>
          <p:nvPr/>
        </p:nvSpPr>
        <p:spPr>
          <a:xfrm>
            <a:off x="725081" y="1579792"/>
            <a:ext cx="4172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El lenguaje y comunicación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 txBox="1"/>
          <p:nvPr/>
        </p:nvSpPr>
        <p:spPr>
          <a:xfrm>
            <a:off x="725081" y="2110280"/>
            <a:ext cx="46190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debe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alinear el lenguaje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del receptor /colaborador (perfiles distintos)</a:t>
            </a:r>
            <a:endParaRPr/>
          </a:p>
        </p:txBody>
      </p:sp>
      <p:pic>
        <p:nvPicPr>
          <p:cNvPr id="348" name="Google Shape;348;p12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085" y="2756611"/>
            <a:ext cx="517207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2"/>
          <p:cNvSpPr txBox="1"/>
          <p:nvPr/>
        </p:nvSpPr>
        <p:spPr>
          <a:xfrm>
            <a:off x="5577841" y="2110280"/>
            <a:ext cx="581152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formas de comunicar son inherentes al perfil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tipo de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entidad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ello hay que ser cuidadoso en el tono y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estilo de lenguaje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establecer comunicación con terceros, sobre todo clientes o actores de interés.</a:t>
            </a:r>
            <a:endParaRPr/>
          </a:p>
        </p:txBody>
      </p:sp>
      <p:pic>
        <p:nvPicPr>
          <p:cNvPr id="351" name="Google Shape;351;p12" descr="Ingeniero - Iconos gratis de person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4699" y="4564816"/>
            <a:ext cx="1153160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 descr="Médico - Iconos gratis de person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9978" y="4544496"/>
            <a:ext cx="1153160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" descr="Arquitecto - Iconos gratis de profesiones y trabajo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11358" y="4564816"/>
            <a:ext cx="1153160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 descr="Profesor - Iconos gratis de persona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7578" y="4613430"/>
            <a:ext cx="1084226" cy="108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2" descr="Profesor - Iconos gratis de persona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85257" y="4544496"/>
            <a:ext cx="1153160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2" descr="Profesor - Iconos gratis de usuari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77841" y="4691816"/>
            <a:ext cx="1026160" cy="102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 txBox="1"/>
          <p:nvPr/>
        </p:nvSpPr>
        <p:spPr>
          <a:xfrm>
            <a:off x="819150" y="161128"/>
            <a:ext cx="61150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Consideraciones de un proyecto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BCT</a:t>
            </a:r>
            <a:endParaRPr/>
          </a:p>
        </p:txBody>
      </p:sp>
      <p:pic>
        <p:nvPicPr>
          <p:cNvPr id="363" name="Google Shape;363;p13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 txBox="1"/>
          <p:nvPr/>
        </p:nvSpPr>
        <p:spPr>
          <a:xfrm>
            <a:off x="819150" y="1579792"/>
            <a:ext cx="1605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789208" y="3057206"/>
            <a:ext cx="35287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Metas y objetivos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819151" y="2074318"/>
            <a:ext cx="47050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tiempos y expectativas de la Sociedad e Industria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distintos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los de la Academia.</a:t>
            </a:r>
            <a:endParaRPr/>
          </a:p>
        </p:txBody>
      </p:sp>
      <p:sp>
        <p:nvSpPr>
          <p:cNvPr id="368" name="Google Shape;368;p13"/>
          <p:cNvSpPr txBox="1"/>
          <p:nvPr/>
        </p:nvSpPr>
        <p:spPr>
          <a:xfrm>
            <a:off x="819150" y="3546901"/>
            <a:ext cx="41169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Acordar muy claramente con los demás participantes, clientes, colaboradores, etc.</a:t>
            </a:r>
            <a:endParaRPr/>
          </a:p>
        </p:txBody>
      </p:sp>
      <p:pic>
        <p:nvPicPr>
          <p:cNvPr id="369" name="Google Shape;369;p13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3"/>
          <p:cNvSpPr txBox="1"/>
          <p:nvPr/>
        </p:nvSpPr>
        <p:spPr>
          <a:xfrm>
            <a:off x="3468733" y="4768103"/>
            <a:ext cx="2627267" cy="175432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Negociar con anticipación los términos y alcances de participación, propiedad intelectual y regalías potenciales futuras del proyecto.</a:t>
            </a: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 flipH="1">
            <a:off x="1245762" y="4733688"/>
            <a:ext cx="1001277" cy="13830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9551" y="5425203"/>
            <a:ext cx="814410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3" descr="▷¿Cómo ajustar las expectativas poco realistas antes de que te defrauden? ⋆  Rincón de la Psicología"/>
          <p:cNvPicPr preferRelativeResize="0"/>
          <p:nvPr/>
        </p:nvPicPr>
        <p:blipFill rotWithShape="1">
          <a:blip r:embed="rId6">
            <a:alphaModFix/>
          </a:blip>
          <a:srcRect l="29582" r="31771"/>
          <a:stretch/>
        </p:blipFill>
        <p:spPr>
          <a:xfrm>
            <a:off x="7135604" y="1315426"/>
            <a:ext cx="3528792" cy="527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/>
          <p:nvPr/>
        </p:nvSpPr>
        <p:spPr>
          <a:xfrm>
            <a:off x="819150" y="161128"/>
            <a:ext cx="61150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Consideraciones de un proyecto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BCT</a:t>
            </a:r>
            <a:endParaRPr/>
          </a:p>
        </p:txBody>
      </p:sp>
      <p:pic>
        <p:nvPicPr>
          <p:cNvPr id="380" name="Google Shape;380;p14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4"/>
          <p:cNvSpPr txBox="1"/>
          <p:nvPr/>
        </p:nvSpPr>
        <p:spPr>
          <a:xfrm>
            <a:off x="819150" y="1718688"/>
            <a:ext cx="1605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4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819151" y="2149576"/>
            <a:ext cx="437788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Acordar con el receptor/ cliente, CLARAMENTE los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indicadores de medición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desempeño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resultados.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Asimismo, acordar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 de seguimiento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control, y su periocidad.</a:t>
            </a:r>
            <a:endParaRPr/>
          </a:p>
        </p:txBody>
      </p:sp>
      <p:pic>
        <p:nvPicPr>
          <p:cNvPr id="384" name="Google Shape;384;p14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4"/>
          <p:cNvSpPr txBox="1"/>
          <p:nvPr/>
        </p:nvSpPr>
        <p:spPr>
          <a:xfrm>
            <a:off x="819150" y="4739203"/>
            <a:ext cx="49123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relevante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registrar los resultados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causas de los desvíos como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aprendizajes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mejoras en futuros proyectos.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819150" y="4339093"/>
            <a:ext cx="1605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Aprendizajes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14" descr="CanopyLAB: ¿Qué tipo de ejercicios puede usar para evaluar a sus  estudiantes en la plataforma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4856" y="1821165"/>
            <a:ext cx="5941196" cy="396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/>
        </p:nvSpPr>
        <p:spPr>
          <a:xfrm>
            <a:off x="819150" y="161128"/>
            <a:ext cx="61150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Consideraciones de un proyecto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BCT</a:t>
            </a:r>
            <a:endParaRPr/>
          </a:p>
        </p:txBody>
      </p:sp>
      <p:pic>
        <p:nvPicPr>
          <p:cNvPr id="394" name="Google Shape;394;p15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5"/>
          <p:cNvSpPr txBox="1"/>
          <p:nvPr/>
        </p:nvSpPr>
        <p:spPr>
          <a:xfrm>
            <a:off x="4445281" y="950747"/>
            <a:ext cx="4433570" cy="40011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Ciclo de Coordinación de Acciones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5"/>
          <p:cNvSpPr txBox="1"/>
          <p:nvPr/>
        </p:nvSpPr>
        <p:spPr>
          <a:xfrm>
            <a:off x="3150020" y="2751659"/>
            <a:ext cx="1434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</a:t>
            </a:r>
            <a:endParaRPr/>
          </a:p>
        </p:txBody>
      </p:sp>
      <p:pic>
        <p:nvPicPr>
          <p:cNvPr id="398" name="Google Shape;398;p15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5"/>
          <p:cNvPicPr preferRelativeResize="0"/>
          <p:nvPr/>
        </p:nvPicPr>
        <p:blipFill rotWithShape="1">
          <a:blip r:embed="rId5">
            <a:alphaModFix/>
          </a:blip>
          <a:srcRect l="16585" r="16403"/>
          <a:stretch/>
        </p:blipFill>
        <p:spPr>
          <a:xfrm>
            <a:off x="4510381" y="1736519"/>
            <a:ext cx="4579605" cy="45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 txBox="1"/>
          <p:nvPr/>
        </p:nvSpPr>
        <p:spPr>
          <a:xfrm>
            <a:off x="5059962" y="1427056"/>
            <a:ext cx="3204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Solicitud   |   Oferta</a:t>
            </a:r>
            <a:endParaRPr/>
          </a:p>
        </p:txBody>
      </p:sp>
      <p:sp>
        <p:nvSpPr>
          <p:cNvPr id="401" name="Google Shape;401;p15"/>
          <p:cNvSpPr txBox="1"/>
          <p:nvPr/>
        </p:nvSpPr>
        <p:spPr>
          <a:xfrm>
            <a:off x="819151" y="4453814"/>
            <a:ext cx="3204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 /  Receptor </a:t>
            </a:r>
            <a:endParaRPr/>
          </a:p>
        </p:txBody>
      </p:sp>
      <p:sp>
        <p:nvSpPr>
          <p:cNvPr id="402" name="Google Shape;402;p15"/>
          <p:cNvSpPr txBox="1"/>
          <p:nvPr/>
        </p:nvSpPr>
        <p:spPr>
          <a:xfrm>
            <a:off x="9937727" y="4476946"/>
            <a:ext cx="19809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Ejecutor(a)</a:t>
            </a:r>
            <a:endParaRPr/>
          </a:p>
        </p:txBody>
      </p:sp>
      <p:sp>
        <p:nvSpPr>
          <p:cNvPr id="403" name="Google Shape;403;p15"/>
          <p:cNvSpPr txBox="1"/>
          <p:nvPr/>
        </p:nvSpPr>
        <p:spPr>
          <a:xfrm>
            <a:off x="8660034" y="2382327"/>
            <a:ext cx="1980959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NEGOCIACIÓN</a:t>
            </a:r>
            <a:endParaRPr/>
          </a:p>
        </p:txBody>
      </p:sp>
      <p:sp>
        <p:nvSpPr>
          <p:cNvPr id="404" name="Google Shape;404;p15"/>
          <p:cNvSpPr txBox="1"/>
          <p:nvPr/>
        </p:nvSpPr>
        <p:spPr>
          <a:xfrm>
            <a:off x="8660034" y="5606729"/>
            <a:ext cx="1980959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EJECUCIÓN</a:t>
            </a:r>
            <a:endParaRPr/>
          </a:p>
        </p:txBody>
      </p:sp>
      <p:sp>
        <p:nvSpPr>
          <p:cNvPr id="405" name="Google Shape;405;p15"/>
          <p:cNvSpPr txBox="1"/>
          <p:nvPr/>
        </p:nvSpPr>
        <p:spPr>
          <a:xfrm>
            <a:off x="3231363" y="5606729"/>
            <a:ext cx="1980959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/>
          </a:p>
        </p:txBody>
      </p:sp>
      <p:sp>
        <p:nvSpPr>
          <p:cNvPr id="406" name="Google Shape;406;p15"/>
          <p:cNvSpPr txBox="1"/>
          <p:nvPr/>
        </p:nvSpPr>
        <p:spPr>
          <a:xfrm>
            <a:off x="2876637" y="2382327"/>
            <a:ext cx="1980959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endParaRPr/>
          </a:p>
        </p:txBody>
      </p:sp>
      <p:pic>
        <p:nvPicPr>
          <p:cNvPr id="407" name="Google Shape;407;p15" descr="Profesor - Iconos gratis de usuari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69004" y="3429000"/>
            <a:ext cx="1026160" cy="102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5" descr="Servicio al cliente - Iconos gratis de tecnologí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2922" y="3358255"/>
            <a:ext cx="1026161" cy="102616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5"/>
          <p:cNvSpPr txBox="1"/>
          <p:nvPr/>
        </p:nvSpPr>
        <p:spPr>
          <a:xfrm>
            <a:off x="5059962" y="6174407"/>
            <a:ext cx="3204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 de entrega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3128591" y="3686669"/>
            <a:ext cx="15823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 de Satisfacción</a:t>
            </a:r>
            <a:endParaRPr/>
          </a:p>
        </p:txBody>
      </p:sp>
      <p:sp>
        <p:nvSpPr>
          <p:cNvPr id="411" name="Google Shape;411;p15"/>
          <p:cNvSpPr txBox="1"/>
          <p:nvPr/>
        </p:nvSpPr>
        <p:spPr>
          <a:xfrm>
            <a:off x="8739251" y="3757414"/>
            <a:ext cx="1582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"/>
          <p:cNvSpPr txBox="1"/>
          <p:nvPr/>
        </p:nvSpPr>
        <p:spPr>
          <a:xfrm>
            <a:off x="1828800" y="4152900"/>
            <a:ext cx="3867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CL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"/>
          <p:cNvSpPr txBox="1"/>
          <p:nvPr/>
        </p:nvSpPr>
        <p:spPr>
          <a:xfrm>
            <a:off x="2511938" y="2263377"/>
            <a:ext cx="75895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¿En qué consiste la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de un proyecto?</a:t>
            </a:r>
            <a:endParaRPr/>
          </a:p>
        </p:txBody>
      </p:sp>
      <p:pic>
        <p:nvPicPr>
          <p:cNvPr id="423" name="Google Shape;423;p17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 descr="Imagen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8279" y="4337255"/>
            <a:ext cx="1703207" cy="252074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7"/>
          <p:cNvSpPr/>
          <p:nvPr/>
        </p:nvSpPr>
        <p:spPr>
          <a:xfrm>
            <a:off x="1991471" y="2030819"/>
            <a:ext cx="8630455" cy="1718676"/>
          </a:xfrm>
          <a:prstGeom prst="wedgeRoundRectCallout">
            <a:avLst>
              <a:gd name="adj1" fmla="val -20687"/>
              <a:gd name="adj2" fmla="val 84886"/>
              <a:gd name="adj3" fmla="val 16667"/>
            </a:avLst>
          </a:prstGeom>
          <a:noFill/>
          <a:ln w="5715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"/>
          <p:cNvSpPr txBox="1"/>
          <p:nvPr/>
        </p:nvSpPr>
        <p:spPr>
          <a:xfrm>
            <a:off x="819150" y="142078"/>
            <a:ext cx="69774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¿Qué es la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gestión 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un proyecto?</a:t>
            </a:r>
            <a:endParaRPr/>
          </a:p>
        </p:txBody>
      </p:sp>
      <p:pic>
        <p:nvPicPr>
          <p:cNvPr id="433" name="Google Shape;433;p18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8"/>
          <p:cNvSpPr txBox="1"/>
          <p:nvPr/>
        </p:nvSpPr>
        <p:spPr>
          <a:xfrm>
            <a:off x="819150" y="2169466"/>
            <a:ext cx="311277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CL" sz="20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ráctica de </a:t>
            </a: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ordenar, coordinar y ejecutar </a:t>
            </a:r>
            <a:r>
              <a:rPr lang="es-CL" sz="20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todos los </a:t>
            </a:r>
            <a:r>
              <a:rPr lang="es-CL" sz="20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s-CL" sz="20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s-CL" sz="20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 un proyecto para llevarlo a cabo: procesos, herramientas, miembros del equipo y habilidades para poder cumplir los objetivos y requisitos definidos en torno de un proyecto.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18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8" descr="Historia de la Gestión de Proyectos; un breve recorr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937" y="1634405"/>
            <a:ext cx="7383077" cy="424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/>
          <p:nvPr/>
        </p:nvSpPr>
        <p:spPr>
          <a:xfrm>
            <a:off x="2698976" y="2402675"/>
            <a:ext cx="1985781" cy="366195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5093032" y="2402675"/>
            <a:ext cx="1985781" cy="366195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7488310" y="2402675"/>
            <a:ext cx="1985781" cy="366195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9883588" y="2402675"/>
            <a:ext cx="1985781" cy="366195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/>
          <p:nvPr/>
        </p:nvSpPr>
        <p:spPr>
          <a:xfrm>
            <a:off x="304920" y="2402675"/>
            <a:ext cx="1985781" cy="366195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9"/>
          <p:cNvSpPr txBox="1"/>
          <p:nvPr/>
        </p:nvSpPr>
        <p:spPr>
          <a:xfrm>
            <a:off x="819150" y="142078"/>
            <a:ext cx="69774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Componentes y fases 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la gestión</a:t>
            </a:r>
            <a:endParaRPr/>
          </a:p>
        </p:txBody>
      </p:sp>
      <p:pic>
        <p:nvPicPr>
          <p:cNvPr id="449" name="Google Shape;449;p19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9"/>
          <p:cNvSpPr txBox="1"/>
          <p:nvPr/>
        </p:nvSpPr>
        <p:spPr>
          <a:xfrm>
            <a:off x="819149" y="1006755"/>
            <a:ext cx="99091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Es importante tener una visión de los componentes y fases de la gestión, que permitan una planificación certera y factible en cuanto a objetivos, actividades y resultados.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9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-1" y="6408355"/>
            <a:ext cx="121920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Basado en https://www.atlassian.</a:t>
            </a:r>
            <a:r>
              <a:rPr lang="es-C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/es/work-management/project-management#:~:text=La%20gesti%C3%B3n%20de%20proyectos%20es%20la%20pr%C3%A1ctica%20de%20coordinar%20los,objetivos%20y%20satisfagan%20los%20requisitos.</a:t>
            </a:r>
            <a:endParaRPr/>
          </a:p>
        </p:txBody>
      </p:sp>
      <p:sp>
        <p:nvSpPr>
          <p:cNvPr id="453" name="Google Shape;453;p19"/>
          <p:cNvSpPr txBox="1"/>
          <p:nvPr/>
        </p:nvSpPr>
        <p:spPr>
          <a:xfrm>
            <a:off x="2858575" y="381867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9"/>
          <p:cNvSpPr txBox="1"/>
          <p:nvPr/>
        </p:nvSpPr>
        <p:spPr>
          <a:xfrm>
            <a:off x="2858575" y="3386922"/>
            <a:ext cx="1638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Presupuesto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9"/>
          <p:cNvSpPr txBox="1"/>
          <p:nvPr/>
        </p:nvSpPr>
        <p:spPr>
          <a:xfrm>
            <a:off x="2858575" y="4649345"/>
            <a:ext cx="18331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 txBox="1"/>
          <p:nvPr/>
        </p:nvSpPr>
        <p:spPr>
          <a:xfrm>
            <a:off x="2839072" y="5058559"/>
            <a:ext cx="16773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Canales de comunicación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/>
          <p:cNvSpPr txBox="1"/>
          <p:nvPr/>
        </p:nvSpPr>
        <p:spPr>
          <a:xfrm>
            <a:off x="5242608" y="2482510"/>
            <a:ext cx="1485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 txBox="1"/>
          <p:nvPr/>
        </p:nvSpPr>
        <p:spPr>
          <a:xfrm>
            <a:off x="2858575" y="2963545"/>
            <a:ext cx="1638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 txBox="1"/>
          <p:nvPr/>
        </p:nvSpPr>
        <p:spPr>
          <a:xfrm>
            <a:off x="2698976" y="1943913"/>
            <a:ext cx="19927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9"/>
          <p:cNvSpPr txBox="1"/>
          <p:nvPr/>
        </p:nvSpPr>
        <p:spPr>
          <a:xfrm>
            <a:off x="380693" y="2476238"/>
            <a:ext cx="16573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Estrategia y lineamientos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7646199" y="3546128"/>
            <a:ext cx="18160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Administración financiera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7646199" y="2475334"/>
            <a:ext cx="1816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Control y Seguimiento actividades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412950" y="3995791"/>
            <a:ext cx="17842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Necesidades y requerimientos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Factibilidad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Viabilidad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Deseabilidad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9"/>
          <p:cNvSpPr txBox="1"/>
          <p:nvPr/>
        </p:nvSpPr>
        <p:spPr>
          <a:xfrm>
            <a:off x="304920" y="1943913"/>
            <a:ext cx="1976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Mandato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2858575" y="2476238"/>
            <a:ext cx="1638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9"/>
          <p:cNvSpPr txBox="1"/>
          <p:nvPr/>
        </p:nvSpPr>
        <p:spPr>
          <a:xfrm>
            <a:off x="5093032" y="1943913"/>
            <a:ext cx="1985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Ejecución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 txBox="1"/>
          <p:nvPr/>
        </p:nvSpPr>
        <p:spPr>
          <a:xfrm>
            <a:off x="2846246" y="4257114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5242608" y="2982612"/>
            <a:ext cx="1485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Gastos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5242608" y="3449687"/>
            <a:ext cx="1748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7476487" y="1946808"/>
            <a:ext cx="1985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Supervisión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9"/>
          <p:cNvSpPr txBox="1"/>
          <p:nvPr/>
        </p:nvSpPr>
        <p:spPr>
          <a:xfrm>
            <a:off x="9859942" y="1946808"/>
            <a:ext cx="1985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9"/>
          <p:cNvSpPr txBox="1"/>
          <p:nvPr/>
        </p:nvSpPr>
        <p:spPr>
          <a:xfrm>
            <a:off x="9988696" y="2475334"/>
            <a:ext cx="18160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Rendición técnica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9988696" y="2982612"/>
            <a:ext cx="18160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Rendición financiera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9988696" y="3715404"/>
            <a:ext cx="1816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– indicadores de éxito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7646199" y="4257114"/>
            <a:ext cx="1410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Alcances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5242608" y="4026721"/>
            <a:ext cx="1748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19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/>
          <p:nvPr/>
        </p:nvSpPr>
        <p:spPr>
          <a:xfrm rot="5400000">
            <a:off x="1786887" y="4854689"/>
            <a:ext cx="1541597" cy="562769"/>
          </a:xfrm>
          <a:prstGeom prst="triangl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 rot="5400000">
            <a:off x="4194121" y="4854689"/>
            <a:ext cx="1541597" cy="562769"/>
          </a:xfrm>
          <a:prstGeom prst="triangle">
            <a:avLst>
              <a:gd name="adj" fmla="val 50000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9"/>
          <p:cNvSpPr/>
          <p:nvPr/>
        </p:nvSpPr>
        <p:spPr>
          <a:xfrm rot="5400000">
            <a:off x="6589399" y="4854689"/>
            <a:ext cx="1541597" cy="562769"/>
          </a:xfrm>
          <a:prstGeom prst="triangle">
            <a:avLst>
              <a:gd name="adj" fmla="val 5000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/>
          <p:nvPr/>
        </p:nvSpPr>
        <p:spPr>
          <a:xfrm rot="5400000">
            <a:off x="8984677" y="4854689"/>
            <a:ext cx="1541597" cy="562769"/>
          </a:xfrm>
          <a:prstGeom prst="triangle">
            <a:avLst>
              <a:gd name="adj" fmla="val 50000"/>
            </a:avLst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7646199" y="4792783"/>
            <a:ext cx="14108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 intermedios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9"/>
          <p:cNvSpPr txBox="1"/>
          <p:nvPr/>
        </p:nvSpPr>
        <p:spPr>
          <a:xfrm>
            <a:off x="9988696" y="4657510"/>
            <a:ext cx="1816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Impacto – </a:t>
            </a:r>
            <a:r>
              <a:rPr lang="es-CL" sz="1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 sobre la situación base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9988696" y="5605820"/>
            <a:ext cx="18160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Difusión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" descr="imagen de perf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1496" y="2086803"/>
            <a:ext cx="2403764" cy="240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/>
          <p:nvPr/>
        </p:nvSpPr>
        <p:spPr>
          <a:xfrm flipH="1">
            <a:off x="0" y="295757"/>
            <a:ext cx="537325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670986" y="295757"/>
            <a:ext cx="86156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44546A"/>
                </a:solidFill>
                <a:latin typeface="Lucida Sans"/>
                <a:ea typeface="Lucida Sans"/>
                <a:cs typeface="Lucida Sans"/>
                <a:sym typeface="Lucida Sans"/>
              </a:rPr>
              <a:t>Facilitador</a:t>
            </a:r>
            <a:endParaRPr/>
          </a:p>
        </p:txBody>
      </p:sp>
      <p:pic>
        <p:nvPicPr>
          <p:cNvPr id="196" name="Google Shape;196;p2" descr="Favicon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7884" y="234273"/>
            <a:ext cx="646259" cy="64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 descr="Resultado de imagen para linkedin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2433" r="12676"/>
          <a:stretch/>
        </p:blipFill>
        <p:spPr>
          <a:xfrm>
            <a:off x="2851496" y="2088800"/>
            <a:ext cx="333110" cy="333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 txBox="1"/>
          <p:nvPr/>
        </p:nvSpPr>
        <p:spPr>
          <a:xfrm>
            <a:off x="5448671" y="2732354"/>
            <a:ext cx="427721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Diseñador Industrial, Universidad de Chile.</a:t>
            </a:r>
            <a:endParaRPr/>
          </a:p>
          <a:p>
            <a:pPr marL="3175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Diplomado en Innovación y Emprendimiento, Pontificia Universidad Católica de Chile. </a:t>
            </a:r>
            <a:endParaRPr/>
          </a:p>
          <a:p>
            <a:pPr marL="3175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Emprendedor Tecnológico con +15 años de experiencia como consultor, facilitador y mentor en emprendimiento, innovación y transferencia tecnológica; en universidades, empresas privadas e instituciones públicas.</a:t>
            </a:r>
            <a:endParaRPr/>
          </a:p>
          <a:p>
            <a:pPr marL="3175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Socio fundador de Surikat Group S.A.</a:t>
            </a:r>
            <a:endParaRPr/>
          </a:p>
        </p:txBody>
      </p:sp>
      <p:sp>
        <p:nvSpPr>
          <p:cNvPr id="199" name="Google Shape;199;p2"/>
          <p:cNvSpPr txBox="1"/>
          <p:nvPr/>
        </p:nvSpPr>
        <p:spPr>
          <a:xfrm>
            <a:off x="5448671" y="2105513"/>
            <a:ext cx="32198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44546A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Jorge Bustamante Grant</a:t>
            </a:r>
            <a:endParaRPr/>
          </a:p>
        </p:txBody>
      </p:sp>
      <p:sp>
        <p:nvSpPr>
          <p:cNvPr id="200" name="Google Shape;200;p2"/>
          <p:cNvSpPr txBox="1"/>
          <p:nvPr/>
        </p:nvSpPr>
        <p:spPr>
          <a:xfrm>
            <a:off x="5448670" y="2422396"/>
            <a:ext cx="18507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Socio y Consultor Senior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0"/>
          <p:cNvSpPr txBox="1"/>
          <p:nvPr/>
        </p:nvSpPr>
        <p:spPr>
          <a:xfrm>
            <a:off x="1828800" y="4152900"/>
            <a:ext cx="3867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 y </a:t>
            </a:r>
            <a:r>
              <a:rPr lang="es-CL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 txBox="1"/>
          <p:nvPr/>
        </p:nvSpPr>
        <p:spPr>
          <a:xfrm>
            <a:off x="2459659" y="1988986"/>
            <a:ext cx="75895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¿Qué problemas han tenido con el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control y seguimiento 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sus proyectos?</a:t>
            </a:r>
            <a:endParaRPr/>
          </a:p>
        </p:txBody>
      </p:sp>
      <p:pic>
        <p:nvPicPr>
          <p:cNvPr id="495" name="Google Shape;495;p21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1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 descr="Imagen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4419" y="4337255"/>
            <a:ext cx="1703207" cy="252074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1"/>
          <p:cNvSpPr/>
          <p:nvPr/>
        </p:nvSpPr>
        <p:spPr>
          <a:xfrm>
            <a:off x="1991471" y="1538846"/>
            <a:ext cx="8630455" cy="2210649"/>
          </a:xfrm>
          <a:prstGeom prst="wedgeRoundRectCallout">
            <a:avLst>
              <a:gd name="adj1" fmla="val -2946"/>
              <a:gd name="adj2" fmla="val 80554"/>
              <a:gd name="adj3" fmla="val 16667"/>
            </a:avLst>
          </a:prstGeom>
          <a:noFill/>
          <a:ln w="571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endParaRPr/>
          </a:p>
        </p:txBody>
      </p:sp>
      <p:pic>
        <p:nvPicPr>
          <p:cNvPr id="505" name="Google Shape;505;p22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2"/>
          <p:cNvSpPr txBox="1"/>
          <p:nvPr/>
        </p:nvSpPr>
        <p:spPr>
          <a:xfrm>
            <a:off x="819150" y="1528617"/>
            <a:ext cx="47815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Modelo de Gobernanza del proyecto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2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22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2"/>
          <p:cNvSpPr txBox="1"/>
          <p:nvPr/>
        </p:nvSpPr>
        <p:spPr>
          <a:xfrm>
            <a:off x="7561695" y="1767936"/>
            <a:ext cx="33996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Consiste en el marco, funciones y procesos que </a:t>
            </a:r>
            <a:r>
              <a:rPr lang="es-CL" sz="1800" b="1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guían y supervisan las actividades de dirección de un proyecto</a:t>
            </a:r>
            <a:r>
              <a:rPr lang="es-CL" sz="18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, con el fin de crear un producto, servicio o resultado único para cumplir las metas organizacionales, estratégicas y operativas.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2"/>
          <p:cNvSpPr txBox="1"/>
          <p:nvPr/>
        </p:nvSpPr>
        <p:spPr>
          <a:xfrm>
            <a:off x="819150" y="2238048"/>
            <a:ext cx="2655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Directiva del proyecto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22" descr="Modelo de gobernanza – Energética 2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710" y="3077921"/>
            <a:ext cx="5273040" cy="2688014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2"/>
          <p:cNvSpPr txBox="1"/>
          <p:nvPr/>
        </p:nvSpPr>
        <p:spPr>
          <a:xfrm>
            <a:off x="7561695" y="4421928"/>
            <a:ext cx="33996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Se soporta de un </a:t>
            </a:r>
            <a:r>
              <a:rPr lang="es-CL" sz="1800" b="1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Comité de Gobernanza </a:t>
            </a:r>
            <a:r>
              <a:rPr lang="es-CL" sz="18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s-CL" sz="1800" b="1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Directiva</a:t>
            </a:r>
            <a:r>
              <a:rPr lang="es-CL" sz="18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 que toma decisiones respecto de las actividades y ejecución del mismo.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Diseñar organigrama de gestión.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3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3"/>
          <p:cNvSpPr txBox="1"/>
          <p:nvPr/>
        </p:nvSpPr>
        <p:spPr>
          <a:xfrm>
            <a:off x="819150" y="1448990"/>
            <a:ext cx="90644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Reuniones estratégicas y de seguimiento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3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23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3"/>
          <p:cNvSpPr txBox="1"/>
          <p:nvPr/>
        </p:nvSpPr>
        <p:spPr>
          <a:xfrm>
            <a:off x="7235190" y="2192254"/>
            <a:ext cx="432054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proyecto, donde el Director debe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rendir cuentas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exponer avances 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proyecto al resto del equipo, unidades mandantes y relacionadas.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Revisar y evaluar escenarios, alcances y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correcciones</a:t>
            </a: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pueda necesitar el proyecto.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debe definir Periocidad de las sesiones e involucrar a representantes de todas las unidades interesadas (alineamiento estratégico). Se sugiere al menos cada 2 meses, especialmente en el 1er año del proyecto.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3" descr="Reunión De Grup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" y="1991542"/>
            <a:ext cx="5665470" cy="387140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3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24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4"/>
          <p:cNvSpPr txBox="1"/>
          <p:nvPr/>
        </p:nvSpPr>
        <p:spPr>
          <a:xfrm>
            <a:off x="1138887" y="3061961"/>
            <a:ext cx="21988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Responsables de seguimiento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4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24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4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  <p:sp>
        <p:nvSpPr>
          <p:cNvPr id="535" name="Google Shape;535;p24"/>
          <p:cNvSpPr txBox="1"/>
          <p:nvPr/>
        </p:nvSpPr>
        <p:spPr>
          <a:xfrm>
            <a:off x="1604242" y="4291320"/>
            <a:ext cx="2026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4"/>
          <p:cNvSpPr txBox="1"/>
          <p:nvPr/>
        </p:nvSpPr>
        <p:spPr>
          <a:xfrm>
            <a:off x="3456111" y="4291320"/>
            <a:ext cx="2026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Coordinador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4"/>
          <p:cNvSpPr txBox="1"/>
          <p:nvPr/>
        </p:nvSpPr>
        <p:spPr>
          <a:xfrm>
            <a:off x="9006191" y="1513507"/>
            <a:ext cx="20269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Unidad administrativa Universidad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4"/>
          <p:cNvSpPr txBox="1"/>
          <p:nvPr/>
        </p:nvSpPr>
        <p:spPr>
          <a:xfrm>
            <a:off x="5411006" y="4291320"/>
            <a:ext cx="20269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Asistente coordinador/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Ejecutor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24" descr="icono de línea de director de cine 6559618 Vector en Vecteez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5672" y="5242461"/>
            <a:ext cx="1002030" cy="100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4" descr="Coordinador - Iconos gratis de educació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2102" y="5348402"/>
            <a:ext cx="1002030" cy="10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4"/>
          <p:cNvSpPr txBox="1"/>
          <p:nvPr/>
        </p:nvSpPr>
        <p:spPr>
          <a:xfrm>
            <a:off x="9006191" y="2849341"/>
            <a:ext cx="2026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Agencia financiadora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4"/>
          <p:cNvSpPr txBox="1"/>
          <p:nvPr/>
        </p:nvSpPr>
        <p:spPr>
          <a:xfrm>
            <a:off x="9006191" y="3877398"/>
            <a:ext cx="2026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Mandantes y stakeholders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24" descr="icono de línea de director ejecutivo 7230002 Vector en Vecteez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88532" y="5408558"/>
            <a:ext cx="636314" cy="84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4" descr="Icono De Vector De Línea De Presentación PNG , Diseño, Vector, Negocio PNG  y Vector para Descargar Gratis | Pngtree"/>
          <p:cNvPicPr preferRelativeResize="0"/>
          <p:nvPr/>
        </p:nvPicPr>
        <p:blipFill rotWithShape="1">
          <a:blip r:embed="rId8">
            <a:alphaModFix/>
          </a:blip>
          <a:srcRect l="16647" t="15459" r="17331" b="15459"/>
          <a:stretch/>
        </p:blipFill>
        <p:spPr>
          <a:xfrm>
            <a:off x="7189551" y="2313043"/>
            <a:ext cx="970661" cy="101566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4"/>
          <p:cNvSpPr/>
          <p:nvPr/>
        </p:nvSpPr>
        <p:spPr>
          <a:xfrm>
            <a:off x="4330190" y="2520718"/>
            <a:ext cx="2721106" cy="1615977"/>
          </a:xfrm>
          <a:prstGeom prst="bentArrow">
            <a:avLst>
              <a:gd name="adj1" fmla="val 15213"/>
              <a:gd name="adj2" fmla="val 17605"/>
              <a:gd name="adj3" fmla="val 18819"/>
              <a:gd name="adj4" fmla="val 4375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819150" y="4150061"/>
            <a:ext cx="6471653" cy="244816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8338953" y="1486513"/>
            <a:ext cx="492187" cy="3204917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5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5"/>
          <p:cNvSpPr txBox="1"/>
          <p:nvPr/>
        </p:nvSpPr>
        <p:spPr>
          <a:xfrm>
            <a:off x="819150" y="1454508"/>
            <a:ext cx="39442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Apoyo Institucional interno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25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2911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5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  <p:sp>
        <p:nvSpPr>
          <p:cNvPr id="558" name="Google Shape;558;p25"/>
          <p:cNvSpPr txBox="1"/>
          <p:nvPr/>
        </p:nvSpPr>
        <p:spPr>
          <a:xfrm>
            <a:off x="1258628" y="2139481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Propiedad Intelectual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/>
          <p:nvPr/>
        </p:nvSpPr>
        <p:spPr>
          <a:xfrm>
            <a:off x="6928573" y="4524725"/>
            <a:ext cx="1116004" cy="40011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DICYT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5"/>
          <p:cNvSpPr txBox="1"/>
          <p:nvPr/>
        </p:nvSpPr>
        <p:spPr>
          <a:xfrm>
            <a:off x="1258628" y="2595011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Temas legales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5"/>
          <p:cNvSpPr txBox="1"/>
          <p:nvPr/>
        </p:nvSpPr>
        <p:spPr>
          <a:xfrm>
            <a:off x="1258628" y="305054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Vinculación con la sociedad e Industria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1258628" y="350607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Apoyo en temas comerciales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8131772" y="4524725"/>
            <a:ext cx="1116004" cy="40011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DGT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5"/>
          <p:cNvSpPr txBox="1"/>
          <p:nvPr/>
        </p:nvSpPr>
        <p:spPr>
          <a:xfrm>
            <a:off x="9334971" y="4524725"/>
            <a:ext cx="1116004" cy="40011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DINEM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5"/>
          <p:cNvSpPr txBox="1"/>
          <p:nvPr/>
        </p:nvSpPr>
        <p:spPr>
          <a:xfrm>
            <a:off x="1258628" y="396160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Búsqueda de financiamiento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1258628" y="441713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Búsqueda de socios técnicos y comerciales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>
            <a:off x="10538170" y="4524725"/>
            <a:ext cx="1116004" cy="400110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CEI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25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0256" y="2769412"/>
            <a:ext cx="2755039" cy="650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25"/>
          <p:cNvCxnSpPr>
            <a:stCxn id="568" idx="2"/>
            <a:endCxn id="559" idx="0"/>
          </p:cNvCxnSpPr>
          <p:nvPr/>
        </p:nvCxnSpPr>
        <p:spPr>
          <a:xfrm rot="5400000">
            <a:off x="7814676" y="3091673"/>
            <a:ext cx="1104900" cy="176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25"/>
          <p:cNvCxnSpPr>
            <a:stCxn id="568" idx="2"/>
            <a:endCxn id="563" idx="0"/>
          </p:cNvCxnSpPr>
          <p:nvPr/>
        </p:nvCxnSpPr>
        <p:spPr>
          <a:xfrm rot="5400000">
            <a:off x="8416326" y="3693323"/>
            <a:ext cx="1104900" cy="55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25"/>
          <p:cNvCxnSpPr>
            <a:stCxn id="568" idx="2"/>
            <a:endCxn id="564" idx="0"/>
          </p:cNvCxnSpPr>
          <p:nvPr/>
        </p:nvCxnSpPr>
        <p:spPr>
          <a:xfrm rot="-5400000" flipH="1">
            <a:off x="9017976" y="3649673"/>
            <a:ext cx="1104900" cy="64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25"/>
          <p:cNvCxnSpPr>
            <a:stCxn id="568" idx="2"/>
            <a:endCxn id="567" idx="0"/>
          </p:cNvCxnSpPr>
          <p:nvPr/>
        </p:nvCxnSpPr>
        <p:spPr>
          <a:xfrm rot="-5400000" flipH="1">
            <a:off x="9619476" y="3048173"/>
            <a:ext cx="1104900" cy="184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3" name="Google Shape;573;p25"/>
          <p:cNvSpPr txBox="1"/>
          <p:nvPr/>
        </p:nvSpPr>
        <p:spPr>
          <a:xfrm>
            <a:off x="1258628" y="487266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Temas relacionados a emprendimiento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258628" y="532819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Apoyo en certificaciones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5"/>
          <p:cNvSpPr txBox="1"/>
          <p:nvPr/>
        </p:nvSpPr>
        <p:spPr>
          <a:xfrm>
            <a:off x="1258628" y="5783721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Capacidades de Laboratorio y RRHH avanzado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6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6"/>
          <p:cNvSpPr txBox="1"/>
          <p:nvPr/>
        </p:nvSpPr>
        <p:spPr>
          <a:xfrm>
            <a:off x="819150" y="1454508"/>
            <a:ext cx="8827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Profesional o empresa de seguimiento técnico financiero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p26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2911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6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  <p:sp>
        <p:nvSpPr>
          <p:cNvPr id="586" name="Google Shape;586;p26"/>
          <p:cNvSpPr txBox="1"/>
          <p:nvPr/>
        </p:nvSpPr>
        <p:spPr>
          <a:xfrm>
            <a:off x="1030028" y="2355466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Alertas sobre gastos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1030028" y="2810996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Respaldo de gastos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 txBox="1"/>
          <p:nvPr/>
        </p:nvSpPr>
        <p:spPr>
          <a:xfrm>
            <a:off x="1030028" y="3266526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Organización de gastos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 txBox="1"/>
          <p:nvPr/>
        </p:nvSpPr>
        <p:spPr>
          <a:xfrm>
            <a:off x="1030028" y="3722056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Rendición financiera a agencia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 txBox="1"/>
          <p:nvPr/>
        </p:nvSpPr>
        <p:spPr>
          <a:xfrm>
            <a:off x="1030028" y="4177586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Reitemizaciones y ajustes de presupuesto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 txBox="1"/>
          <p:nvPr/>
        </p:nvSpPr>
        <p:spPr>
          <a:xfrm>
            <a:off x="1030028" y="4633116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Comunicación con agencia financiera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 txBox="1"/>
          <p:nvPr/>
        </p:nvSpPr>
        <p:spPr>
          <a:xfrm>
            <a:off x="1030028" y="5088646"/>
            <a:ext cx="5855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Desarrollo informes rendición técnico-financiero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 txBox="1"/>
          <p:nvPr/>
        </p:nvSpPr>
        <p:spPr>
          <a:xfrm>
            <a:off x="1030028" y="5544176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Subida información plataforma gestión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p26" descr="Estudio financiero: en qué consiste y cómo llevarlo a cabo | OBS Business  Scho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7892" y="2285075"/>
            <a:ext cx="6133338" cy="409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27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7"/>
          <p:cNvSpPr txBox="1"/>
          <p:nvPr/>
        </p:nvSpPr>
        <p:spPr>
          <a:xfrm>
            <a:off x="819150" y="1454508"/>
            <a:ext cx="8827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Profesional o empresa de articulación con el medio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7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27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2911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7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  <p:sp>
        <p:nvSpPr>
          <p:cNvPr id="605" name="Google Shape;605;p27"/>
          <p:cNvSpPr txBox="1"/>
          <p:nvPr/>
        </p:nvSpPr>
        <p:spPr>
          <a:xfrm>
            <a:off x="1030028" y="3212040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Negociación de alcances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7"/>
          <p:cNvSpPr txBox="1"/>
          <p:nvPr/>
        </p:nvSpPr>
        <p:spPr>
          <a:xfrm>
            <a:off x="1030028" y="3667570"/>
            <a:ext cx="31680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Puente comunicacional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7"/>
          <p:cNvSpPr txBox="1"/>
          <p:nvPr/>
        </p:nvSpPr>
        <p:spPr>
          <a:xfrm>
            <a:off x="1030028" y="4123100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Articulación de equipo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7"/>
          <p:cNvSpPr txBox="1"/>
          <p:nvPr/>
        </p:nvSpPr>
        <p:spPr>
          <a:xfrm>
            <a:off x="1030028" y="4578630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Mediación ante conflictos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7"/>
          <p:cNvSpPr txBox="1"/>
          <p:nvPr/>
        </p:nvSpPr>
        <p:spPr>
          <a:xfrm>
            <a:off x="1030028" y="5034160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Gestión y seguimiento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7"/>
          <p:cNvSpPr txBox="1"/>
          <p:nvPr/>
        </p:nvSpPr>
        <p:spPr>
          <a:xfrm>
            <a:off x="1030028" y="2756510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Comunicación con actores externos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27" descr="How to Successfully Collaborate with Industry | The Scientist Magazine®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2484508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7"/>
          <p:cNvSpPr txBox="1"/>
          <p:nvPr/>
        </p:nvSpPr>
        <p:spPr>
          <a:xfrm>
            <a:off x="1030028" y="2303472"/>
            <a:ext cx="4837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Abrir espacios de comunicación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28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8"/>
          <p:cNvSpPr txBox="1"/>
          <p:nvPr/>
        </p:nvSpPr>
        <p:spPr>
          <a:xfrm>
            <a:off x="819150" y="1224865"/>
            <a:ext cx="90644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Canales de comunicación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8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28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8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y consideraciones para el seguimiento</a:t>
            </a:r>
            <a:endParaRPr/>
          </a:p>
        </p:txBody>
      </p:sp>
      <p:sp>
        <p:nvSpPr>
          <p:cNvPr id="623" name="Google Shape;623;p28"/>
          <p:cNvSpPr txBox="1"/>
          <p:nvPr/>
        </p:nvSpPr>
        <p:spPr>
          <a:xfrm>
            <a:off x="819150" y="5147944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RRSS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8"/>
          <p:cNvSpPr txBox="1"/>
          <p:nvPr/>
        </p:nvSpPr>
        <p:spPr>
          <a:xfrm>
            <a:off x="3418608" y="5147944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Página web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8"/>
          <p:cNvSpPr txBox="1"/>
          <p:nvPr/>
        </p:nvSpPr>
        <p:spPr>
          <a:xfrm>
            <a:off x="6018068" y="5147944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Correos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8"/>
          <p:cNvSpPr txBox="1"/>
          <p:nvPr/>
        </p:nvSpPr>
        <p:spPr>
          <a:xfrm>
            <a:off x="8617527" y="5147944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Paneles Universidad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8"/>
          <p:cNvSpPr txBox="1"/>
          <p:nvPr/>
        </p:nvSpPr>
        <p:spPr>
          <a:xfrm>
            <a:off x="819150" y="4130436"/>
            <a:ext cx="8953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EXTERNA AL PROYECTO: </a:t>
            </a: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Comunicados de avances, difusión y socialización de resultados, convocatorias, anuncios de eventos y actividades de interés relacionados,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8"/>
          <p:cNvSpPr txBox="1"/>
          <p:nvPr/>
        </p:nvSpPr>
        <p:spPr>
          <a:xfrm>
            <a:off x="819150" y="1639555"/>
            <a:ext cx="8953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INTERNA AL PROYECTO: </a:t>
            </a: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Coordinar acciones, realizar seguimiento, convocar reuniones, toma de decisiones, informar sobre actividades, definir acciones,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8"/>
          <p:cNvSpPr txBox="1"/>
          <p:nvPr/>
        </p:nvSpPr>
        <p:spPr>
          <a:xfrm>
            <a:off x="819150" y="2626265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Teléfono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8"/>
          <p:cNvSpPr txBox="1"/>
          <p:nvPr/>
        </p:nvSpPr>
        <p:spPr>
          <a:xfrm>
            <a:off x="3418609" y="2626265"/>
            <a:ext cx="2599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Correos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8"/>
          <p:cNvSpPr txBox="1"/>
          <p:nvPr/>
        </p:nvSpPr>
        <p:spPr>
          <a:xfrm>
            <a:off x="6018068" y="2626265"/>
            <a:ext cx="35055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Whatsapp/ Slack/ Teams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28" descr="Connections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1679" y="55480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8" descr="Receiver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9695" y="3159926"/>
            <a:ext cx="742550" cy="7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8" descr="Internet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9536" y="552183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8" descr="Envelope con relleno sólid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07875" y="30183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8" descr="Envelope con relleno sólid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2552" y="54821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8" descr="Blackboard con relleno sóli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3583" y="54936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8" descr="Teams&quot; Icon - Download for free – Iconduc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28812" y="3135821"/>
            <a:ext cx="716280" cy="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5447" y="3142237"/>
            <a:ext cx="678577" cy="67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3822" y="3018325"/>
            <a:ext cx="940078" cy="94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"/>
          <p:cNvSpPr txBox="1"/>
          <p:nvPr/>
        </p:nvSpPr>
        <p:spPr>
          <a:xfrm>
            <a:off x="1828800" y="4152900"/>
            <a:ext cx="38671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Herramientas de Control y </a:t>
            </a:r>
            <a:r>
              <a:rPr lang="es-CL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/>
          <p:nvPr/>
        </p:nvSpPr>
        <p:spPr>
          <a:xfrm>
            <a:off x="718212" y="237328"/>
            <a:ext cx="10828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2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FF9820"/>
                </a:solidFill>
                <a:latin typeface="Arial"/>
                <a:ea typeface="Arial"/>
                <a:cs typeface="Arial"/>
                <a:sym typeface="Arial"/>
              </a:rPr>
              <a:t>Contenidos del Taller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718212" y="1521802"/>
            <a:ext cx="969395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s-C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Componentes de un </a:t>
            </a:r>
            <a:r>
              <a:rPr lang="es-C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s-C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C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s-CL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y seguimiento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s-C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Herramientas para gestionar proyectos</a:t>
            </a:r>
            <a:endParaRPr/>
          </a:p>
        </p:txBody>
      </p:sp>
      <p:pic>
        <p:nvPicPr>
          <p:cNvPr id="208" name="Google Shape;208;p3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1045" y="5878921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289631"/>
            <a:ext cx="2755039" cy="65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0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0"/>
          <p:cNvSpPr txBox="1"/>
          <p:nvPr/>
        </p:nvSpPr>
        <p:spPr>
          <a:xfrm>
            <a:off x="819150" y="1701302"/>
            <a:ext cx="3513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Tableros de seguimiento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30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30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Herramientas 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control y seguimiento</a:t>
            </a:r>
            <a:endParaRPr/>
          </a:p>
        </p:txBody>
      </p:sp>
      <p:sp>
        <p:nvSpPr>
          <p:cNvPr id="656" name="Google Shape;656;p30"/>
          <p:cNvSpPr txBox="1"/>
          <p:nvPr/>
        </p:nvSpPr>
        <p:spPr>
          <a:xfrm>
            <a:off x="819150" y="2162153"/>
            <a:ext cx="30236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Carta Gantt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Kanban (por hacer – en proceso – Hecho)</a:t>
            </a:r>
            <a:endParaRPr/>
          </a:p>
        </p:txBody>
      </p:sp>
      <p:sp>
        <p:nvSpPr>
          <p:cNvPr id="657" name="Google Shape;657;p30"/>
          <p:cNvSpPr txBox="1"/>
          <p:nvPr/>
        </p:nvSpPr>
        <p:spPr>
          <a:xfrm>
            <a:off x="4175809" y="1701302"/>
            <a:ext cx="3513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Software de Gestión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0"/>
          <p:cNvSpPr txBox="1"/>
          <p:nvPr/>
        </p:nvSpPr>
        <p:spPr>
          <a:xfrm>
            <a:off x="4175809" y="2162153"/>
            <a:ext cx="302364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Microsoft Project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Jira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Basecamp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Smartsheet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Monday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Trello</a:t>
            </a:r>
            <a:endParaRPr/>
          </a:p>
        </p:txBody>
      </p:sp>
      <p:sp>
        <p:nvSpPr>
          <p:cNvPr id="659" name="Google Shape;659;p30"/>
          <p:cNvSpPr txBox="1"/>
          <p:nvPr/>
        </p:nvSpPr>
        <p:spPr>
          <a:xfrm>
            <a:off x="7408953" y="1701302"/>
            <a:ext cx="3513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Herramientas de tareas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0"/>
          <p:cNvSpPr txBox="1"/>
          <p:nvPr/>
        </p:nvSpPr>
        <p:spPr>
          <a:xfrm>
            <a:off x="3053291" y="4284997"/>
            <a:ext cx="40173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Herramientas de colaboración online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0"/>
          <p:cNvSpPr txBox="1"/>
          <p:nvPr/>
        </p:nvSpPr>
        <p:spPr>
          <a:xfrm>
            <a:off x="7415685" y="2162153"/>
            <a:ext cx="30236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Evernote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Todolist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Remember The Milk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Google Tasks.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0"/>
          <p:cNvSpPr txBox="1"/>
          <p:nvPr/>
        </p:nvSpPr>
        <p:spPr>
          <a:xfrm>
            <a:off x="3072355" y="4708141"/>
            <a:ext cx="30236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Microsoft Teams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Zoom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Google Workspace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Skype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Slack.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0"/>
          <p:cNvSpPr txBox="1"/>
          <p:nvPr/>
        </p:nvSpPr>
        <p:spPr>
          <a:xfrm>
            <a:off x="6096000" y="4708141"/>
            <a:ext cx="30236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Mural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Miro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Jump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31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1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p31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1"/>
          <p:cNvSpPr txBox="1"/>
          <p:nvPr/>
        </p:nvSpPr>
        <p:spPr>
          <a:xfrm>
            <a:off x="819150" y="142078"/>
            <a:ext cx="6977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Herramientas </a:t>
            </a:r>
            <a:r>
              <a:rPr lang="es-CL" sz="28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control y seguimiento</a:t>
            </a:r>
            <a:endParaRPr/>
          </a:p>
        </p:txBody>
      </p:sp>
      <p:pic>
        <p:nvPicPr>
          <p:cNvPr id="673" name="Google Shape;673;p31" descr="Te damos 10 razones para usar la metodología Kanban en tu organización"/>
          <p:cNvPicPr preferRelativeResize="0"/>
          <p:nvPr/>
        </p:nvPicPr>
        <p:blipFill rotWithShape="1">
          <a:blip r:embed="rId5">
            <a:alphaModFix/>
          </a:blip>
          <a:srcRect l="13895" t="10692" r="11940" b="6817"/>
          <a:stretch/>
        </p:blipFill>
        <p:spPr>
          <a:xfrm>
            <a:off x="819150" y="814220"/>
            <a:ext cx="3642491" cy="275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1" descr="Técnica Pomodoro: Gestiona mejor tu tiempo - Contract Workplac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9288" y="1056913"/>
            <a:ext cx="5020983" cy="35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1"/>
          <p:cNvPicPr preferRelativeResize="0"/>
          <p:nvPr/>
        </p:nvPicPr>
        <p:blipFill rotWithShape="1">
          <a:blip r:embed="rId7">
            <a:alphaModFix/>
          </a:blip>
          <a:srcRect b="9327"/>
          <a:stretch/>
        </p:blipFill>
        <p:spPr>
          <a:xfrm>
            <a:off x="703183" y="3804010"/>
            <a:ext cx="6738795" cy="291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32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2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32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2"/>
          <p:cNvSpPr txBox="1"/>
          <p:nvPr/>
        </p:nvSpPr>
        <p:spPr>
          <a:xfrm>
            <a:off x="819150" y="142078"/>
            <a:ext cx="6977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Herramientas </a:t>
            </a:r>
            <a:r>
              <a:rPr lang="es-CL" sz="28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control y seguimiento</a:t>
            </a:r>
            <a:endParaRPr/>
          </a:p>
        </p:txBody>
      </p:sp>
      <p:pic>
        <p:nvPicPr>
          <p:cNvPr id="685" name="Google Shape;685;p32" descr="Cómo empezar a usar Asana – Asana Help Ce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661" y="953705"/>
            <a:ext cx="5883448" cy="329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9656" y="2522700"/>
            <a:ext cx="5231595" cy="386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33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3"/>
          <p:cNvSpPr txBox="1"/>
          <p:nvPr/>
        </p:nvSpPr>
        <p:spPr>
          <a:xfrm>
            <a:off x="819150" y="1288596"/>
            <a:ext cx="3513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Matriz de Riesgo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3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3"/>
          <p:cNvSpPr txBox="1"/>
          <p:nvPr/>
        </p:nvSpPr>
        <p:spPr>
          <a:xfrm>
            <a:off x="7603263" y="2670969"/>
            <a:ext cx="3513001" cy="3539430"/>
          </a:xfrm>
          <a:prstGeom prst="rect">
            <a:avLst/>
          </a:prstGeom>
          <a:noFill/>
          <a:ln w="9525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Eventualidades directas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Certificaciones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Regulaciones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Barreras comerciales, culturales, etc.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Desvíos y Fallas en el desarrollo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Fallas de equipo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Desfase de adquisiciones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Eventualidades del Equipo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Desvinculación RRHH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Enfermedades/ accidentes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Externalidades sociales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Desastres naturales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Consecuencias del clima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Acción de terceros</a:t>
            </a:r>
            <a:endParaRPr/>
          </a:p>
        </p:txBody>
      </p:sp>
      <p:pic>
        <p:nvPicPr>
          <p:cNvPr id="696" name="Google Shape;696;p33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3"/>
          <p:cNvSpPr txBox="1"/>
          <p:nvPr/>
        </p:nvSpPr>
        <p:spPr>
          <a:xfrm>
            <a:off x="819150" y="142078"/>
            <a:ext cx="69774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Herramientas 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de control y seguimiento</a:t>
            </a:r>
            <a:endParaRPr/>
          </a:p>
        </p:txBody>
      </p:sp>
      <p:pic>
        <p:nvPicPr>
          <p:cNvPr id="698" name="Google Shape;69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" y="2722364"/>
            <a:ext cx="5741670" cy="34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3"/>
          <p:cNvSpPr txBox="1"/>
          <p:nvPr/>
        </p:nvSpPr>
        <p:spPr>
          <a:xfrm>
            <a:off x="819150" y="1814679"/>
            <a:ext cx="57416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Intenta identificar riesgos asociados a la ejecución del proyecto,  probabilidad de su ocurrencia, el impacto que generaría y anticipar cómo se pueden resolver o mitigar sus efectos con acciones y medidas.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4"/>
          <p:cNvSpPr/>
          <p:nvPr/>
        </p:nvSpPr>
        <p:spPr>
          <a:xfrm>
            <a:off x="0" y="0"/>
            <a:ext cx="312057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4"/>
          <p:cNvSpPr txBox="1"/>
          <p:nvPr/>
        </p:nvSpPr>
        <p:spPr>
          <a:xfrm>
            <a:off x="134802" y="2040350"/>
            <a:ext cx="2836851" cy="303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</a:pPr>
            <a:r>
              <a:rPr lang="es-CL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Qué riesgos puede tener la ejecución del proyecto.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</a:pPr>
            <a:r>
              <a:rPr lang="es-CL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Qué tan importante es para el mismo (Alto, medio o bajo).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</a:pPr>
            <a:r>
              <a:rPr lang="es-CL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Qué probabilidad tiene de que suceda (Alto, medio o bajo).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</a:pPr>
            <a:r>
              <a:rPr lang="es-CL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Qué medidas se pueden tomar para mitigar si sucede.</a:t>
            </a:r>
            <a:endParaRPr sz="1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12300">
            <a:off x="1081117" y="-12330"/>
            <a:ext cx="1194301" cy="11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4"/>
          <p:cNvSpPr txBox="1"/>
          <p:nvPr/>
        </p:nvSpPr>
        <p:spPr>
          <a:xfrm>
            <a:off x="236310" y="1308937"/>
            <a:ext cx="2655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None/>
            </a:pPr>
            <a:r>
              <a:rPr lang="es-CL" sz="1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Ejercicio</a:t>
            </a:r>
            <a:endParaRPr/>
          </a:p>
        </p:txBody>
      </p:sp>
      <p:pic>
        <p:nvPicPr>
          <p:cNvPr id="709" name="Google Shape;709;p34" descr="Resultado de imagen para fast times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338" y="5688597"/>
            <a:ext cx="1169403" cy="116940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4"/>
          <p:cNvSpPr txBox="1"/>
          <p:nvPr/>
        </p:nvSpPr>
        <p:spPr>
          <a:xfrm>
            <a:off x="230813" y="5434030"/>
            <a:ext cx="2655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es-CL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s-CL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Minutos</a:t>
            </a:r>
            <a:endParaRPr/>
          </a:p>
        </p:txBody>
      </p:sp>
      <p:pic>
        <p:nvPicPr>
          <p:cNvPr id="711" name="Google Shape;711;p34" descr="Favicon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2559" y="185693"/>
            <a:ext cx="689448" cy="6894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2" name="Google Shape;712;p34"/>
          <p:cNvGraphicFramePr/>
          <p:nvPr/>
        </p:nvGraphicFramePr>
        <p:xfrm>
          <a:off x="3574476" y="15346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{014B744E-725C-45BC-9949-1C98D48E32DD}</a:tableStyleId>
              </a:tblPr>
              <a:tblGrid>
                <a:gridCol w="28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 u="none" strike="noStrike" cap="none"/>
                        <a:t>Riesgo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/>
                        <a:t>Impacto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/>
                        <a:t>Factibilidad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/>
                        <a:t>Medidas Mitigación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 i="1"/>
                        <a:t>Desvinculación de RRHH de relevancia del proyecto. Por proyectos o oportunidades laborales más atractivas.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 i="1"/>
                        <a:t>Alto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 i="1"/>
                        <a:t>Media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20" i="1"/>
                        <a:t>Contar con investigadores asociados que puedan suplir el puesto. Tener mapeado posibles reemplazos.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2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3" name="Google Shape;713;p34"/>
          <p:cNvSpPr txBox="1"/>
          <p:nvPr/>
        </p:nvSpPr>
        <p:spPr>
          <a:xfrm>
            <a:off x="6081193" y="875141"/>
            <a:ext cx="2655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s-CL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Matriz de Riesgo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5" descr="Orange technology futuristic abstract background Vector Image"/>
          <p:cNvPicPr preferRelativeResize="0"/>
          <p:nvPr/>
        </p:nvPicPr>
        <p:blipFill rotWithShape="1">
          <a:blip r:embed="rId3">
            <a:alphaModFix/>
          </a:blip>
          <a:srcRect t="3404" b="12256"/>
          <a:stretch/>
        </p:blipFill>
        <p:spPr>
          <a:xfrm>
            <a:off x="1" y="-32085"/>
            <a:ext cx="12191999" cy="689008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5"/>
          <p:cNvSpPr txBox="1"/>
          <p:nvPr/>
        </p:nvSpPr>
        <p:spPr>
          <a:xfrm>
            <a:off x="5458699" y="1954187"/>
            <a:ext cx="72281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00"/>
              <a:buFont typeface="Franklin Gothic"/>
              <a:buNone/>
            </a:pPr>
            <a:r>
              <a:rPr lang="es-CL" sz="4000" b="0" i="0" u="none" strike="noStrike" cap="none">
                <a:solidFill>
                  <a:srgbClr val="ED7D3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Impacta I+D 2023 </a:t>
            </a:r>
            <a:endParaRPr/>
          </a:p>
        </p:txBody>
      </p:sp>
      <p:pic>
        <p:nvPicPr>
          <p:cNvPr id="720" name="Google Shape;720;p35" descr="empresas B_Naran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2871" y="4025306"/>
            <a:ext cx="749000" cy="124387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5"/>
          <p:cNvSpPr txBox="1"/>
          <p:nvPr/>
        </p:nvSpPr>
        <p:spPr>
          <a:xfrm>
            <a:off x="5575585" y="4938988"/>
            <a:ext cx="26472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s-CL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www.ematris.cl</a:t>
            </a:r>
            <a:endParaRPr/>
          </a:p>
        </p:txBody>
      </p:sp>
      <p:cxnSp>
        <p:nvCxnSpPr>
          <p:cNvPr id="722" name="Google Shape;722;p35"/>
          <p:cNvCxnSpPr/>
          <p:nvPr/>
        </p:nvCxnSpPr>
        <p:spPr>
          <a:xfrm>
            <a:off x="5167159" y="2017731"/>
            <a:ext cx="0" cy="2128062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3" name="Google Shape;723;p35" descr="Ematr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699" y="3938894"/>
            <a:ext cx="2450224" cy="116100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5"/>
          <p:cNvSpPr txBox="1"/>
          <p:nvPr/>
        </p:nvSpPr>
        <p:spPr>
          <a:xfrm>
            <a:off x="8398934" y="6360611"/>
            <a:ext cx="2383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 de octubre </a:t>
            </a:r>
            <a:r>
              <a:rPr lang="es-CL" sz="1800" b="1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sp>
        <p:nvSpPr>
          <p:cNvPr id="725" name="Google Shape;725;p35"/>
          <p:cNvSpPr txBox="1"/>
          <p:nvPr/>
        </p:nvSpPr>
        <p:spPr>
          <a:xfrm>
            <a:off x="5458699" y="2742978"/>
            <a:ext cx="60933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Taller 5: Gestión de proyectos BCT y vinculación</a:t>
            </a:r>
            <a:endParaRPr/>
          </a:p>
        </p:txBody>
      </p:sp>
      <p:pic>
        <p:nvPicPr>
          <p:cNvPr id="726" name="Google Shape;72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2017731"/>
            <a:ext cx="4506648" cy="106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/>
        </p:nvSpPr>
        <p:spPr>
          <a:xfrm>
            <a:off x="2591739" y="1859340"/>
            <a:ext cx="75895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¿Cuáles son las principales </a:t>
            </a:r>
            <a:r>
              <a:rPr lang="es-CL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s-CL" sz="32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que he tenido al ejecutar un proyecto?</a:t>
            </a:r>
            <a:endParaRPr/>
          </a:p>
        </p:txBody>
      </p:sp>
      <p:pic>
        <p:nvPicPr>
          <p:cNvPr id="216" name="Google Shape;216;p4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 descr="Imagen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1739" y="4337255"/>
            <a:ext cx="1703207" cy="252074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"/>
          <p:cNvSpPr/>
          <p:nvPr/>
        </p:nvSpPr>
        <p:spPr>
          <a:xfrm>
            <a:off x="1991471" y="1538846"/>
            <a:ext cx="8630455" cy="2210649"/>
          </a:xfrm>
          <a:prstGeom prst="wedgeRoundRectCallout">
            <a:avLst>
              <a:gd name="adj1" fmla="val -32637"/>
              <a:gd name="adj2" fmla="val 76225"/>
              <a:gd name="adj3" fmla="val 16667"/>
            </a:avLst>
          </a:prstGeom>
          <a:noFill/>
          <a:ln w="5715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/>
          <p:nvPr/>
        </p:nvSpPr>
        <p:spPr>
          <a:xfrm>
            <a:off x="2586420" y="2465057"/>
            <a:ext cx="7589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r>
              <a:rPr lang="es-CL" sz="32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EN CONSULTORÍA</a:t>
            </a:r>
            <a:endParaRPr/>
          </a:p>
        </p:txBody>
      </p:sp>
      <p:pic>
        <p:nvPicPr>
          <p:cNvPr id="226" name="Google Shape;226;p5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/>
          <p:nvPr/>
        </p:nvSpPr>
        <p:spPr>
          <a:xfrm>
            <a:off x="2480094" y="3413051"/>
            <a:ext cx="7589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BIBLIOGRAFÍA Y </a:t>
            </a:r>
            <a:r>
              <a:rPr lang="es-CL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2480094" y="4361045"/>
            <a:ext cx="7589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TENDENCIAS Y </a:t>
            </a:r>
            <a:r>
              <a:rPr lang="es-CL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" descr="Universidad de Santiago de Chile | Learn Ch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518" y="1905968"/>
            <a:ext cx="379095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/>
          <p:nvPr/>
        </p:nvSpPr>
        <p:spPr>
          <a:xfrm>
            <a:off x="739909" y="208964"/>
            <a:ext cx="75895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rgbClr val="44546A"/>
                </a:solidFill>
                <a:latin typeface="Lucida Sans"/>
                <a:ea typeface="Lucida Sans"/>
                <a:cs typeface="Lucida Sans"/>
                <a:sym typeface="Lucida Sans"/>
              </a:rPr>
              <a:t>¿Cómo puede aportar una </a:t>
            </a:r>
            <a:r>
              <a:rPr lang="es-CL" sz="3200" b="1" i="0" u="none" strike="noStrike" cap="non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universidad</a:t>
            </a:r>
            <a:r>
              <a:rPr lang="es-CL" sz="3200" b="1" i="0" u="none" strike="noStrike" cap="none">
                <a:solidFill>
                  <a:srgbClr val="44546A"/>
                </a:solidFill>
                <a:latin typeface="Lucida Sans"/>
                <a:ea typeface="Lucida Sans"/>
                <a:cs typeface="Lucida Sans"/>
                <a:sym typeface="Lucida Sans"/>
              </a:rPr>
              <a:t>?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4425927" y="1723665"/>
            <a:ext cx="2136510" cy="7150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Transferencia de </a:t>
            </a:r>
            <a:r>
              <a:rPr lang="es-CL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425926" y="4259021"/>
            <a:ext cx="2136510" cy="7150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Servicios Técnicos y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Tecnológicos</a:t>
            </a: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9418048" y="2795842"/>
            <a:ext cx="1991040" cy="715089"/>
          </a:xfrm>
          <a:prstGeom prst="roundRect">
            <a:avLst>
              <a:gd name="adj" fmla="val 16667"/>
            </a:avLst>
          </a:prstGeom>
          <a:solidFill>
            <a:srgbClr val="96AFFD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 desarrollo </a:t>
            </a: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Impacto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6" descr="desarrollo sostenible y sustentable. ECOLOGIA copy2 by anyelo_1809 on emaz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0596" y="3611168"/>
            <a:ext cx="2305944" cy="218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6"/>
          <p:cNvSpPr/>
          <p:nvPr/>
        </p:nvSpPr>
        <p:spPr>
          <a:xfrm rot="-2700000">
            <a:off x="1542526" y="1195799"/>
            <a:ext cx="8709887" cy="8709887"/>
          </a:xfrm>
          <a:prstGeom prst="arc">
            <a:avLst>
              <a:gd name="adj1" fmla="val 16200000"/>
              <a:gd name="adj2" fmla="val 0"/>
            </a:avLst>
          </a:prstGeom>
          <a:noFill/>
          <a:ln w="76200" cap="flat" cmpd="sng">
            <a:solidFill>
              <a:srgbClr val="222A35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4425926" y="2633976"/>
            <a:ext cx="2136510" cy="7150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Transferencia de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425926" y="5160411"/>
            <a:ext cx="2136510" cy="4086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 off - </a:t>
            </a:r>
            <a:r>
              <a:rPr lang="es-CL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EBCT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425926" y="5784721"/>
            <a:ext cx="2136510" cy="7150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 - Posgrados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768622" y="2276070"/>
            <a:ext cx="2136510" cy="8853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Publicaciones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Patentes</a:t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6768622" y="3943427"/>
            <a:ext cx="2136510" cy="13620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Metodologías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6768622" y="5729965"/>
            <a:ext cx="2136510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humano avanzado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4425926" y="3429000"/>
            <a:ext cx="2136510" cy="71508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Investigación por encargo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" descr="Favicon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8312" y="298909"/>
            <a:ext cx="689448" cy="6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 descr="Imagen que contiene Interfaz de usuario gráfic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5454" y="289631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/>
        </p:nvSpPr>
        <p:spPr>
          <a:xfrm>
            <a:off x="670986" y="295757"/>
            <a:ext cx="86156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Lucida Sans"/>
                <a:ea typeface="Lucida Sans"/>
                <a:cs typeface="Lucida Sans"/>
                <a:sym typeface="Lucida Sans"/>
              </a:rPr>
              <a:t>Importancia de la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Transferencia Tecnológica </a:t>
            </a:r>
            <a:endParaRPr/>
          </a:p>
        </p:txBody>
      </p:sp>
      <p:pic>
        <p:nvPicPr>
          <p:cNvPr id="257" name="Google Shape;257;p7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"/>
          <p:cNvSpPr txBox="1"/>
          <p:nvPr/>
        </p:nvSpPr>
        <p:spPr>
          <a:xfrm>
            <a:off x="508000" y="4426700"/>
            <a:ext cx="10795845" cy="1200329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CL" sz="2400" b="1" i="0" u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Transferencia Tecnológica </a:t>
            </a:r>
            <a:r>
              <a:rPr lang="es-CL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proceso en el cual se </a:t>
            </a:r>
            <a:r>
              <a:rPr lang="es-CL" sz="24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pone en valor </a:t>
            </a:r>
            <a:r>
              <a:rPr lang="es-CL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capacidades de </a:t>
            </a:r>
            <a:r>
              <a:rPr lang="es-CL" sz="24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investigación de los centros desarrolladores de conocimiento</a:t>
            </a:r>
            <a:r>
              <a:rPr lang="es-CL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 incorporar los resultados al quehacer del país (CORFO, 2015)”.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2123970" y="2944125"/>
            <a:ext cx="1404637" cy="707886"/>
          </a:xfrm>
          <a:prstGeom prst="rect">
            <a:avLst/>
          </a:prstGeom>
          <a:noFill/>
          <a:ln w="9525" cap="flat" cmpd="sng">
            <a:solidFill>
              <a:srgbClr val="829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Procesos de I+D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960143" y="3007666"/>
            <a:ext cx="1089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I+D</a:t>
            </a:r>
            <a:endParaRPr sz="16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528839" y="2944124"/>
            <a:ext cx="1664403" cy="707886"/>
          </a:xfrm>
          <a:prstGeom prst="rect">
            <a:avLst/>
          </a:prstGeom>
          <a:noFill/>
          <a:ln w="9525" cap="flat" cmpd="sng">
            <a:solidFill>
              <a:srgbClr val="829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</a:t>
            </a:r>
            <a:br>
              <a:rPr lang="es-C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7804340" y="2944124"/>
            <a:ext cx="1664403" cy="707886"/>
          </a:xfrm>
          <a:prstGeom prst="rect">
            <a:avLst/>
          </a:prstGeom>
          <a:noFill/>
          <a:ln w="9525" cap="flat" cmpd="sng">
            <a:solidFill>
              <a:srgbClr val="829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7"/>
          <p:cNvCxnSpPr>
            <a:stCxn id="259" idx="3"/>
          </p:cNvCxnSpPr>
          <p:nvPr/>
        </p:nvCxnSpPr>
        <p:spPr>
          <a:xfrm>
            <a:off x="3528607" y="3298068"/>
            <a:ext cx="370800" cy="0"/>
          </a:xfrm>
          <a:prstGeom prst="straightConnector1">
            <a:avLst/>
          </a:prstGeom>
          <a:noFill/>
          <a:ln w="19050" cap="flat" cmpd="sng">
            <a:solidFill>
              <a:srgbClr val="8296B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>
            <a:off x="5093840" y="3298068"/>
            <a:ext cx="415157" cy="0"/>
          </a:xfrm>
          <a:prstGeom prst="straightConnector1">
            <a:avLst/>
          </a:prstGeom>
          <a:noFill/>
          <a:ln w="19050" cap="flat" cmpd="sng">
            <a:solidFill>
              <a:srgbClr val="8296B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>
            <a:off x="7254021" y="3298067"/>
            <a:ext cx="415157" cy="0"/>
          </a:xfrm>
          <a:prstGeom prst="straightConnector1">
            <a:avLst/>
          </a:prstGeom>
          <a:noFill/>
          <a:ln w="19050" cap="flat" cmpd="sng">
            <a:solidFill>
              <a:srgbClr val="8296B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/>
          <p:nvPr/>
        </p:nvSpPr>
        <p:spPr>
          <a:xfrm>
            <a:off x="7804340" y="2101498"/>
            <a:ext cx="16644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 y beneficios a la comunidad</a:t>
            </a:r>
            <a:endParaRPr/>
          </a:p>
        </p:txBody>
      </p:sp>
      <p:sp>
        <p:nvSpPr>
          <p:cNvPr id="267" name="Google Shape;267;p7"/>
          <p:cNvSpPr/>
          <p:nvPr/>
        </p:nvSpPr>
        <p:spPr>
          <a:xfrm>
            <a:off x="1994086" y="2103349"/>
            <a:ext cx="16644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IES, Centros de I+D, Instituciones / empresas</a:t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5559228" y="1861431"/>
            <a:ext cx="16644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Paquete tecnológico, producto, servicio o bien público</a:t>
            </a:r>
            <a:endParaRPr/>
          </a:p>
        </p:txBody>
      </p:sp>
      <p:pic>
        <p:nvPicPr>
          <p:cNvPr id="269" name="Google Shape;269;p7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454" y="168990"/>
            <a:ext cx="2755039" cy="65046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 flipH="1">
            <a:off x="0" y="324951"/>
            <a:ext cx="537325" cy="584775"/>
          </a:xfrm>
          <a:prstGeom prst="rect">
            <a:avLst/>
          </a:prstGeom>
          <a:solidFill>
            <a:srgbClr val="4BAA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1828800" y="4152900"/>
            <a:ext cx="3867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 un </a:t>
            </a:r>
            <a:r>
              <a:rPr lang="es-CL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 BCT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/>
        </p:nvSpPr>
        <p:spPr>
          <a:xfrm>
            <a:off x="819150" y="142078"/>
            <a:ext cx="6770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¿Qué es un </a:t>
            </a:r>
            <a:r>
              <a:rPr lang="es-CL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s-CL" sz="32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282" name="Google Shape;282;p9" descr="Favicon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476" y="132655"/>
            <a:ext cx="689448" cy="68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9"/>
          <p:cNvSpPr txBox="1"/>
          <p:nvPr/>
        </p:nvSpPr>
        <p:spPr>
          <a:xfrm>
            <a:off x="819150" y="1168160"/>
            <a:ext cx="437141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Planificación </a:t>
            </a:r>
            <a:r>
              <a:rPr lang="es-CL" sz="24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 un conjunto de </a:t>
            </a: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acciones</a:t>
            </a:r>
            <a:r>
              <a:rPr lang="es-CL" sz="2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 que se van a llevar a cabo, en base a un </a:t>
            </a: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conjunto de recursos</a:t>
            </a:r>
            <a:r>
              <a:rPr lang="es-CL" sz="2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 que se usarán para conseguir un fin determinado (</a:t>
            </a: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s-CL" sz="240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s-CL" sz="2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en un </a:t>
            </a: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plazo de tiempo</a:t>
            </a:r>
            <a:r>
              <a:rPr lang="es-CL" sz="2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determinado.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9" descr="Ayuda y aprendizaje de Proj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28" y="1168160"/>
            <a:ext cx="3579726" cy="2503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9"/>
          <p:cNvSpPr/>
          <p:nvPr/>
        </p:nvSpPr>
        <p:spPr>
          <a:xfrm flipH="1">
            <a:off x="-1" y="324951"/>
            <a:ext cx="537325" cy="303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/>
          <p:nvPr/>
        </p:nvSpPr>
        <p:spPr>
          <a:xfrm>
            <a:off x="819151" y="5459007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9067800" y="5459007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4531444" y="4201824"/>
            <a:ext cx="2206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 rot="-2700000">
            <a:off x="1279720" y="4086915"/>
            <a:ext cx="8709887" cy="8709887"/>
          </a:xfrm>
          <a:prstGeom prst="arc">
            <a:avLst>
              <a:gd name="adj1" fmla="val 16200000"/>
              <a:gd name="adj2" fmla="val 0"/>
            </a:avLst>
          </a:prstGeom>
          <a:noFill/>
          <a:ln w="76200" cap="flat" cmpd="sng">
            <a:solidFill>
              <a:schemeClr val="accent2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9" descr="Imagen que contiene Interfaz de usuario gráfic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5454" y="171642"/>
            <a:ext cx="2755039" cy="65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Panorámica</PresentationFormat>
  <Paragraphs>318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Lucida Sans</vt:lpstr>
      <vt:lpstr>Arial Black</vt:lpstr>
      <vt:lpstr>Arial</vt:lpstr>
      <vt:lpstr>Calibri</vt:lpstr>
      <vt:lpstr>Franklin Gothic</vt:lpstr>
      <vt:lpstr>5_Tema de Office</vt:lpstr>
      <vt:lpstr>5_Tema de Office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andrade</dc:creator>
  <cp:lastModifiedBy>SEBASTIAN CHANDIA  GENERAL</cp:lastModifiedBy>
  <cp:revision>1</cp:revision>
  <dcterms:created xsi:type="dcterms:W3CDTF">2023-09-29T20:13:05Z</dcterms:created>
  <dcterms:modified xsi:type="dcterms:W3CDTF">2023-11-07T13:38:43Z</dcterms:modified>
</cp:coreProperties>
</file>